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DM Sans Medium"/>
      <p:regular r:id="rId17"/>
      <p:bold r:id="rId18"/>
      <p:italic r:id="rId19"/>
      <p:boldItalic r:id="rId20"/>
    </p:embeddedFont>
    <p:embeddedFont>
      <p:font typeface="Inter"/>
      <p:regular r:id="rId21"/>
      <p:bold r:id="rId22"/>
      <p:italic r:id="rId23"/>
      <p:boldItalic r:id="rId24"/>
    </p:embeddedFont>
    <p:embeddedFont>
      <p:font typeface="DM Sa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sil/uQp1+ia7qeXNm/jrGzSoJ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Medium-boldItalic.fntdata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Light-bold.fntdata"/><Relationship Id="rId25" Type="http://schemas.openxmlformats.org/officeDocument/2006/relationships/font" Target="fonts/DMSansLight-regular.fntdata"/><Relationship Id="rId28" Type="http://schemas.openxmlformats.org/officeDocument/2006/relationships/font" Target="fonts/DMSansLight-boldItalic.fntdata"/><Relationship Id="rId27" Type="http://schemas.openxmlformats.org/officeDocument/2006/relationships/font" Target="fonts/DM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DMSansMedium-regular.fntdata"/><Relationship Id="rId16" Type="http://schemas.openxmlformats.org/officeDocument/2006/relationships/slide" Target="slides/slide12.xml"/><Relationship Id="rId19" Type="http://schemas.openxmlformats.org/officeDocument/2006/relationships/font" Target="fonts/DMSansMedium-italic.fntdata"/><Relationship Id="rId18" Type="http://schemas.openxmlformats.org/officeDocument/2006/relationships/font" Target="fonts/DMSansMedium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95103f0544_0_10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95103f0544_0_10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395103f0544_0_10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://127.0.0.1:8000/" TargetMode="External"/><Relationship Id="rId5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22.jpg"/><Relationship Id="rId5" Type="http://schemas.openxmlformats.org/officeDocument/2006/relationships/image" Target="../media/image43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/>
          <p:nvPr/>
        </p:nvSpPr>
        <p:spPr>
          <a:xfrm>
            <a:off x="6280200" y="2652525"/>
            <a:ext cx="6324900" cy="17910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6499551" y="2785425"/>
            <a:ext cx="6324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7F60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SIGEPER</a:t>
            </a:r>
            <a:endParaRPr b="0" i="0" sz="4450" u="none" cap="none" strike="noStrike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/>
          <p:nvPr/>
        </p:nvSpPr>
        <p:spPr>
          <a:xfrm>
            <a:off x="6499550" y="3494325"/>
            <a:ext cx="6324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BF9000"/>
                </a:solidFill>
                <a:latin typeface="Inter"/>
                <a:ea typeface="Inter"/>
                <a:cs typeface="Inter"/>
                <a:sym typeface="Inter"/>
              </a:rPr>
              <a:t>Sistema de Gestión del Personal de la Reserva Militar</a:t>
            </a:r>
            <a:endParaRPr b="0" i="0" sz="175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1" title="logo_reserva.png"/>
          <p:cNvPicPr preferRelativeResize="0"/>
          <p:nvPr/>
        </p:nvPicPr>
        <p:blipFill rotWithShape="1">
          <a:blip r:embed="rId3">
            <a:alphaModFix/>
          </a:blip>
          <a:srcRect b="1933" l="7020" r="5551" t="4678"/>
          <a:stretch/>
        </p:blipFill>
        <p:spPr>
          <a:xfrm>
            <a:off x="775975" y="873450"/>
            <a:ext cx="4651800" cy="633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52400">
              <a:srgbClr val="000000">
                <a:alpha val="50000"/>
              </a:srgbClr>
            </a:outerShdw>
          </a:effectLst>
        </p:spPr>
      </p:pic>
      <p:pic>
        <p:nvPicPr>
          <p:cNvPr id="57" name="Google Shape;57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4475" y="873450"/>
            <a:ext cx="3735374" cy="6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6499550" y="3857325"/>
            <a:ext cx="63249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BF9000"/>
                </a:solidFill>
                <a:latin typeface="Inter"/>
                <a:ea typeface="Inter"/>
                <a:cs typeface="Inter"/>
                <a:sym typeface="Inter"/>
              </a:rPr>
              <a:t>Profesor Cristobal Beltrán</a:t>
            </a:r>
            <a:endParaRPr b="0" i="0" sz="1750" u="none" cap="none" strike="noStrike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2026415" y="33994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Impacto Esperado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793828" y="1245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"/>
          <p:cNvSpPr/>
          <p:nvPr/>
        </p:nvSpPr>
        <p:spPr>
          <a:xfrm>
            <a:off x="1020642" y="23791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Eficiencia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020642" y="2869525"/>
            <a:ext cx="37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Reducción significativa de tiempos administrativos y eliminación de duplicidades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5216999" y="1245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0"/>
          <p:cNvSpPr/>
          <p:nvPr/>
        </p:nvSpPr>
        <p:spPr>
          <a:xfrm>
            <a:off x="5443814" y="23791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Seguridad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5443814" y="2869525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Protección integral de datos sensibles con acceso controlado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9640170" y="1245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0"/>
          <p:cNvSpPr/>
          <p:nvPr/>
        </p:nvSpPr>
        <p:spPr>
          <a:xfrm>
            <a:off x="9866986" y="23791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Modernización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9866986" y="2869525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Transformación digital alineada con tendencias de gestión pública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793790" y="7305102"/>
            <a:ext cx="130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SIGEPER revolucionará la gestión de reservistas, mejorando la toma de decisiones estratégicas y la experiencia del usuario.</a:t>
            </a:r>
            <a:endParaRPr b="1"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/>
          <p:nvPr/>
        </p:nvSpPr>
        <p:spPr>
          <a:xfrm>
            <a:off x="793853" y="4319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020667" y="54531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Transparencia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0"/>
          <p:cNvSpPr/>
          <p:nvPr/>
        </p:nvSpPr>
        <p:spPr>
          <a:xfrm>
            <a:off x="1020667" y="5943525"/>
            <a:ext cx="37428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Acceso claro y trazable a la información institucional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5217024" y="4319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5443839" y="545310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Toma de Decisiones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>
            <a:off x="5443839" y="5943525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Disponibilidad de métricas en tiempo real que facilitan la planificación estratégica.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/>
          <p:nvPr/>
        </p:nvSpPr>
        <p:spPr>
          <a:xfrm>
            <a:off x="9640195" y="4319036"/>
            <a:ext cx="4196400" cy="294000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9867000" y="5453100"/>
            <a:ext cx="3742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Sostenibilidad Operacional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9867011" y="5943525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Sistema escalable, de bajo mantenimiento y adaptable a las futuras necesidades del Ejército.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10"/>
          <p:cNvPicPr preferRelativeResize="0"/>
          <p:nvPr/>
        </p:nvPicPr>
        <p:blipFill rotWithShape="1">
          <a:blip r:embed="rId3">
            <a:alphaModFix/>
          </a:blip>
          <a:srcRect b="14043" l="21357" r="16792" t="14451"/>
          <a:stretch/>
        </p:blipFill>
        <p:spPr>
          <a:xfrm>
            <a:off x="1020675" y="4557588"/>
            <a:ext cx="680400" cy="78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675" y="1431600"/>
            <a:ext cx="680400" cy="680400"/>
          </a:xfrm>
          <a:prstGeom prst="rect">
            <a:avLst/>
          </a:prstGeom>
          <a:solidFill>
            <a:srgbClr val="EDEBE3"/>
          </a:solidFill>
          <a:ln>
            <a:noFill/>
          </a:ln>
        </p:spPr>
      </p:pic>
      <p:pic>
        <p:nvPicPr>
          <p:cNvPr id="259" name="Google Shape;25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3848" y="1374350"/>
            <a:ext cx="794875" cy="7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66974" y="1358700"/>
            <a:ext cx="826225" cy="8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3849" y="4421625"/>
            <a:ext cx="794875" cy="7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66974" y="4405950"/>
            <a:ext cx="826225" cy="8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790" y="224275"/>
            <a:ext cx="940236" cy="940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5103f0544_0_108"/>
          <p:cNvSpPr/>
          <p:nvPr/>
        </p:nvSpPr>
        <p:spPr>
          <a:xfrm>
            <a:off x="1819065" y="45560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Demo SIGEPER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395103f0544_0_108" title="logo_reserv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75" y="292775"/>
            <a:ext cx="812075" cy="103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395103f0544_0_108"/>
          <p:cNvSpPr/>
          <p:nvPr/>
        </p:nvSpPr>
        <p:spPr>
          <a:xfrm>
            <a:off x="12824460" y="7669530"/>
            <a:ext cx="1806000" cy="56010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395103f0544_0_108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075" y="1632142"/>
            <a:ext cx="12974256" cy="60373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/>
          <p:nvPr/>
        </p:nvSpPr>
        <p:spPr>
          <a:xfrm>
            <a:off x="1819990" y="61599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Calibri"/>
              <a:buNone/>
            </a:pPr>
            <a:r>
              <a:rPr lang="en-US" sz="4450">
                <a:solidFill>
                  <a:srgbClr val="976935"/>
                </a:solidFill>
                <a:latin typeface="Calibri"/>
                <a:ea typeface="Calibri"/>
                <a:cs typeface="Calibri"/>
                <a:sym typeface="Calibri"/>
              </a:rPr>
              <a:t>Conclusión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9" name="Google Shape;2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880" y="5257324"/>
            <a:ext cx="306110" cy="3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1"/>
          <p:cNvSpPr/>
          <p:nvPr/>
        </p:nvSpPr>
        <p:spPr>
          <a:xfrm>
            <a:off x="793789" y="2735461"/>
            <a:ext cx="13042821" cy="2940010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1074425" y="3153109"/>
            <a:ext cx="123672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SIGEPER no es solo una herramienta tecnológica; es una visión de futuro para la Reserva Militar.</a:t>
            </a:r>
            <a:endParaRPr b="1" sz="2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 adopción impulsa una cultura digital orientada a la eficiencia, la transparencia y la modernización institucional.</a:t>
            </a:r>
            <a:endParaRPr sz="2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17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 este proyecto, damos un paso firme hacia una gestión inteligente del personal, alineada con los desafíos y exigencias de una defensa moderna.</a:t>
            </a:r>
            <a:endParaRPr sz="4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494121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/>
          <p:nvPr/>
        </p:nvSpPr>
        <p:spPr>
          <a:xfrm>
            <a:off x="1708190" y="247059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Equipo de Desarrollo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793790" y="5381617"/>
            <a:ext cx="4196400" cy="16698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020604" y="560843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Polet Arenas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020604" y="6098849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Desarrolladora Fullstack</a:t>
            </a:r>
            <a:endParaRPr sz="175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Encargada de Pruebas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5216962" y="5381617"/>
            <a:ext cx="4196400" cy="16698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5443776" y="560843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Jarvi Barona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5443776" y="6098849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Desarrollador 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Fullstack</a:t>
            </a:r>
            <a:endParaRPr sz="175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Encargado de Calidad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9640133" y="5381617"/>
            <a:ext cx="4196400" cy="16698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9866948" y="560843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Pablo Viedma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9866948" y="6098849"/>
            <a:ext cx="3742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Jefe de Proyecto</a:t>
            </a:r>
            <a:endParaRPr sz="1750">
              <a:solidFill>
                <a:srgbClr val="161613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Modelado de Datos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793790" y="7306619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Estudiantes de Ingeniería en Informática - Sede Padre Alonso de Ovalle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2" title="polet_gemini.png"/>
          <p:cNvPicPr preferRelativeResize="0"/>
          <p:nvPr/>
        </p:nvPicPr>
        <p:blipFill rotWithShape="1">
          <a:blip r:embed="rId3">
            <a:alphaModFix/>
          </a:blip>
          <a:srcRect b="0" l="6888" r="9820" t="0"/>
          <a:stretch/>
        </p:blipFill>
        <p:spPr>
          <a:xfrm>
            <a:off x="1314925" y="1335150"/>
            <a:ext cx="3046975" cy="3894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2" title="pablo_gemini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8509" y="1225425"/>
            <a:ext cx="2939678" cy="4028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" name="Google Shape;78;p2" title="Jarvi_gemini.png"/>
          <p:cNvPicPr preferRelativeResize="0"/>
          <p:nvPr/>
        </p:nvPicPr>
        <p:blipFill rotWithShape="1">
          <a:blip r:embed="rId5">
            <a:alphaModFix/>
          </a:blip>
          <a:srcRect b="0" l="8889" r="8954" t="0"/>
          <a:stretch/>
        </p:blipFill>
        <p:spPr>
          <a:xfrm>
            <a:off x="5988775" y="1335150"/>
            <a:ext cx="2650876" cy="3894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9" name="Google Shape;79;p2" title="icons8-desarrollo-9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790" y="18697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/>
          <p:nvPr/>
        </p:nvSpPr>
        <p:spPr>
          <a:xfrm>
            <a:off x="589450" y="5293700"/>
            <a:ext cx="7968900" cy="15078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589450" y="1714725"/>
            <a:ext cx="7968900" cy="29670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1876690" y="516567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El Problema Actual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93800" y="1897747"/>
            <a:ext cx="7556400" cy="1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5850"/>
              <a:buFont typeface="DM Sans Medium"/>
              <a:buNone/>
            </a:pPr>
            <a:r>
              <a:rPr lang="en-US" sz="8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70</a:t>
            </a:r>
            <a:r>
              <a:rPr lang="en-US" sz="8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%</a:t>
            </a:r>
            <a:endParaRPr sz="8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3154385" y="313717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Trámites Manuales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93790" y="3751944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 los procesos de personal de la Reserva Militar aún se realizan manualmente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793790" y="540317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La Reserva Militar enfrenta dificultades críticas: </a:t>
            </a: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información dispersa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en archivos físicos, planillas no integradas, </a:t>
            </a: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pérdida de datos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baja eficiencia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administrativa y falta de trazabilidad.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800" y="394808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5169450" y="2460650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9545100" y="2460650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793800" y="5176475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5169450" y="5176475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9545100" y="5176475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793800" y="2467075"/>
            <a:ext cx="4291500" cy="21429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1957290" y="462451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Nuestra Solución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6" name="Google Shape;10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915" y="254321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/>
          <p:nvPr/>
        </p:nvSpPr>
        <p:spPr>
          <a:xfrm>
            <a:off x="907915" y="339367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Centralización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907915" y="3884094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Toda la información en un sistema único y seguro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9" name="Google Shape;10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2343" y="253748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5302343" y="33879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Seguridad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5302343" y="3878369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Autenticación robusta y protección de datos sensibles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2" name="Google Shape;11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96770" y="2531762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/>
          <p:nvPr/>
        </p:nvSpPr>
        <p:spPr>
          <a:xfrm>
            <a:off x="9696770" y="3382225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Trazabilidad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696770" y="3872644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Historial completo de ascensos, cursos y nombramientos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800" y="340658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/>
          <p:nvPr/>
        </p:nvSpPr>
        <p:spPr>
          <a:xfrm>
            <a:off x="926701" y="6092100"/>
            <a:ext cx="30591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Eficiencia operacional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926690" y="6582519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Automatización de procesos administrativos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5302340" y="608065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Escalabilidad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5302340" y="6571069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Arquitectura adaptable que permite incorporar nuevos 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módulos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 futuro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9677990" y="6092100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Analítica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9677990" y="6582519"/>
            <a:ext cx="4158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Generación automática de métricas, para la toma de 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decisiones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7925" y="5232053"/>
            <a:ext cx="566975" cy="5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2350" y="5232053"/>
            <a:ext cx="566975" cy="5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6775" y="5232053"/>
            <a:ext cx="566975" cy="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1585440" y="458494"/>
            <a:ext cx="6683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Competencias Aplicadas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793813" y="2848450"/>
            <a:ext cx="531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161613"/>
                </a:solidFill>
                <a:latin typeface="DM Sans Light"/>
                <a:ea typeface="DM Sans Light"/>
                <a:cs typeface="DM Sans Light"/>
                <a:sym typeface="DM Sans Light"/>
              </a:rPr>
              <a:t>01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793790" y="3203496"/>
            <a:ext cx="6407944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793790" y="3377803"/>
            <a:ext cx="37223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Administración de Sistemas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/>
          <p:nvPr/>
        </p:nvSpPr>
        <p:spPr>
          <a:xfrm>
            <a:off x="793790" y="3868222"/>
            <a:ext cx="640794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Configuración de aplicaciones y bases de datos empresariales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7428548" y="3203496"/>
            <a:ext cx="6408063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7428548" y="3377803"/>
            <a:ext cx="302954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Desarrollo de Software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7428548" y="3868222"/>
            <a:ext cx="640806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Construcción de aplicaciones con buenas prácticas y calidad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Gestión de Datos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Modelado escalable y consultas para toma de decisiones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7428548" y="5345906"/>
            <a:ext cx="6408063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7428548" y="5520214"/>
            <a:ext cx="295441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Seguridad Informática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7428548" y="6010632"/>
            <a:ext cx="640806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Implementación de normas que garantizan integridad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50" y="336694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7428538" y="2848450"/>
            <a:ext cx="531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161613"/>
                </a:solidFill>
                <a:latin typeface="DM Sans Light"/>
                <a:ea typeface="DM Sans Light"/>
                <a:cs typeface="DM Sans Light"/>
                <a:sym typeface="DM Sans Light"/>
              </a:rPr>
              <a:t>02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93813" y="4973425"/>
            <a:ext cx="531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161613"/>
                </a:solidFill>
                <a:latin typeface="DM Sans Light"/>
                <a:ea typeface="DM Sans Light"/>
                <a:cs typeface="DM Sans Light"/>
                <a:sym typeface="DM Sans Light"/>
              </a:rPr>
              <a:t>03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428538" y="4973425"/>
            <a:ext cx="531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DM Sans Light"/>
              <a:buNone/>
            </a:pPr>
            <a:r>
              <a:rPr lang="en-US" sz="1750">
                <a:solidFill>
                  <a:srgbClr val="161613"/>
                </a:solidFill>
                <a:latin typeface="DM Sans Light"/>
                <a:ea typeface="DM Sans Light"/>
                <a:cs typeface="DM Sans Light"/>
                <a:sym typeface="DM Sans Light"/>
              </a:rPr>
              <a:t>04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6" title="Gemini_Generated_Image_reqxsareqxsareqx.png"/>
          <p:cNvPicPr preferRelativeResize="0"/>
          <p:nvPr/>
        </p:nvPicPr>
        <p:blipFill rotWithShape="1">
          <a:blip r:embed="rId3">
            <a:alphaModFix/>
          </a:blip>
          <a:srcRect b="0" l="13016" r="12345" t="0"/>
          <a:stretch/>
        </p:blipFill>
        <p:spPr>
          <a:xfrm>
            <a:off x="0" y="0"/>
            <a:ext cx="5486400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/>
          <p:nvPr/>
        </p:nvSpPr>
        <p:spPr>
          <a:xfrm>
            <a:off x="7282415" y="2790838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 General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6620351" y="4094917"/>
            <a:ext cx="721625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Desarrollar una plataforma web que centralice y asegure la gestión del personal de la Reserva Militar, permitiendo registrar, actualizar y consultar información clave de los reservistas.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6280190" y="3839766"/>
            <a:ext cx="30480" cy="1599009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0200" y="266905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"/>
          <p:cNvSpPr/>
          <p:nvPr/>
        </p:nvSpPr>
        <p:spPr>
          <a:xfrm>
            <a:off x="2154665" y="485543"/>
            <a:ext cx="5768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Objetivos Específicos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97417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/>
          <p:nvPr/>
        </p:nvSpPr>
        <p:spPr>
          <a:xfrm>
            <a:off x="2154674" y="220098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Análisis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Estudiar procesos actuales de gestión de datos del personal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33506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/>
          <p:nvPr/>
        </p:nvSpPr>
        <p:spPr>
          <a:xfrm>
            <a:off x="2154674" y="35618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Modelado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Optimizar flujos de información y diseñar base de datos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695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2154674" y="4922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Desarrollo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Crear módulos de registro, consulta y actualización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6" name="Google Shape;1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056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2154674" y="62836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Validación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Implementar seguridad, capacitar usuarios y realizar pruebas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575" y="36373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92950" y="2201000"/>
            <a:ext cx="4935976" cy="493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/>
          <p:nvPr/>
        </p:nvSpPr>
        <p:spPr>
          <a:xfrm>
            <a:off x="7502125" y="3333875"/>
            <a:ext cx="6439500" cy="27582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"/>
          <p:cNvSpPr/>
          <p:nvPr/>
        </p:nvSpPr>
        <p:spPr>
          <a:xfrm>
            <a:off x="599050" y="3333875"/>
            <a:ext cx="6439500" cy="2758200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"/>
          <p:cNvSpPr/>
          <p:nvPr/>
        </p:nvSpPr>
        <p:spPr>
          <a:xfrm>
            <a:off x="1928915" y="583864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Metodología Ágil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Scrum Adaptado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Desarrollo iterativo e incremental con entregas parciales y retroalimentación continua.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8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Adaptación a cambios dinámicos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Mejora continua de calidad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8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Identificación temprana de errores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Herramientas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7599521" y="391501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Django: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Framework web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7599521" y="435721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MySQL/PostgreSQL: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Base de datos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7599521" y="479940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Bootstrap: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Interfaz responsive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7599521" y="524160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Char char="•"/>
            </a:pPr>
            <a:r>
              <a:rPr b="1"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Git:</a:t>
            </a: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Control de versiones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12824460" y="7669530"/>
            <a:ext cx="1805940" cy="560070"/>
          </a:xfrm>
          <a:prstGeom prst="rect">
            <a:avLst/>
          </a:prstGeom>
          <a:solidFill>
            <a:srgbClr val="F9F8F5"/>
          </a:solidFill>
          <a:ln cap="flat" cmpd="sng" w="12700">
            <a:solidFill>
              <a:srgbClr val="F9F8F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00" y="462064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750" y="616075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3113" y="616075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45625" y="616075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86975" y="6160752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39500" y="6160752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9" title="arreglo-de-temas-de-historia-con-soldados.jpg"/>
          <p:cNvPicPr preferRelativeResize="0"/>
          <p:nvPr/>
        </p:nvPicPr>
        <p:blipFill rotWithShape="1">
          <a:blip r:embed="rId3">
            <a:alphaModFix/>
          </a:blip>
          <a:srcRect b="0" l="27784" r="27780" t="0"/>
          <a:stretch/>
        </p:blipFill>
        <p:spPr>
          <a:xfrm>
            <a:off x="9144000" y="0"/>
            <a:ext cx="5486397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/>
          <p:nvPr/>
        </p:nvSpPr>
        <p:spPr>
          <a:xfrm>
            <a:off x="1564490" y="549170"/>
            <a:ext cx="67857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lang="en-US" sz="4450">
                <a:solidFill>
                  <a:srgbClr val="976935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Cronograma del Proyecto</a:t>
            </a:r>
            <a:endParaRPr sz="4450">
              <a:solidFill>
                <a:srgbClr val="9769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1048941" y="2244447"/>
            <a:ext cx="30480" cy="4789527"/>
          </a:xfrm>
          <a:prstGeom prst="roundRect">
            <a:avLst>
              <a:gd fmla="val 111628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1273612" y="2484358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793790" y="224444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878860" y="2286953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2183011" y="232231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Fase 1: Análisis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2183011" y="2812733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Semanas 1-5: Requerimientos, modelado de datos y diseño de arquitectura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273612" y="4232077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793790" y="3992166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9"/>
          <p:cNvSpPr/>
          <p:nvPr/>
        </p:nvSpPr>
        <p:spPr>
          <a:xfrm>
            <a:off x="878860" y="4034671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2183011" y="407003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Fase 2: Desarrollo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2183011" y="4560451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Semanas 6-12: Backend, frontend, seguridad e integración de módulos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273612" y="5979795"/>
            <a:ext cx="680442" cy="30480"/>
          </a:xfrm>
          <a:prstGeom prst="roundRect">
            <a:avLst>
              <a:gd fmla="val 111628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793790" y="5739884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878860" y="5782389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650"/>
              <a:buFont typeface="DM Sans Medium"/>
              <a:buNone/>
            </a:pPr>
            <a:r>
              <a:rPr lang="en-US" sz="265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2183011" y="58177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 Medium"/>
              <a:buNone/>
            </a:pPr>
            <a:r>
              <a:rPr lang="en-US" sz="2200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Fase 3: Validación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2183011" y="6308169"/>
            <a:ext cx="616719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Semanas 13-18: Pruebas, documentación, capacitación y entrega final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25" y="458199"/>
            <a:ext cx="890826" cy="89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2025-09-25T23:43:30Z</dcterms:created>
</cp:coreProperties>
</file>